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F6353-3454-4451-A65C-DF2A086C3913}" type="datetimeFigureOut">
              <a:rPr lang="es-ES" smtClean="0"/>
              <a:t>17/06/2024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E99DB8BB-36C4-4CF2-B62A-2FD135019A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13956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F6353-3454-4451-A65C-DF2A086C3913}" type="datetimeFigureOut">
              <a:rPr lang="es-ES" smtClean="0"/>
              <a:t>17/06/2024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99DB8BB-36C4-4CF2-B62A-2FD135019A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81504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F6353-3454-4451-A65C-DF2A086C3913}" type="datetimeFigureOut">
              <a:rPr lang="es-ES" smtClean="0"/>
              <a:t>17/06/2024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99DB8BB-36C4-4CF2-B62A-2FD135019A08}" type="slidenum">
              <a:rPr lang="es-ES" smtClean="0"/>
              <a:t>‹Nº›</a:t>
            </a:fld>
            <a:endParaRPr lang="es-E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394947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F6353-3454-4451-A65C-DF2A086C3913}" type="datetimeFigureOut">
              <a:rPr lang="es-ES" smtClean="0"/>
              <a:t>17/06/2024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99DB8BB-36C4-4CF2-B62A-2FD135019A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924538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F6353-3454-4451-A65C-DF2A086C3913}" type="datetimeFigureOut">
              <a:rPr lang="es-ES" smtClean="0"/>
              <a:t>17/06/2024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99DB8BB-36C4-4CF2-B62A-2FD135019A08}" type="slidenum">
              <a:rPr lang="es-ES" smtClean="0"/>
              <a:t>‹Nº›</a:t>
            </a:fld>
            <a:endParaRPr lang="es-E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447000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F6353-3454-4451-A65C-DF2A086C3913}" type="datetimeFigureOut">
              <a:rPr lang="es-ES" smtClean="0"/>
              <a:t>17/06/2024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99DB8BB-36C4-4CF2-B62A-2FD135019A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17516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F6353-3454-4451-A65C-DF2A086C3913}" type="datetimeFigureOut">
              <a:rPr lang="es-ES" smtClean="0"/>
              <a:t>17/06/2024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DB8BB-36C4-4CF2-B62A-2FD135019A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753188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F6353-3454-4451-A65C-DF2A086C3913}" type="datetimeFigureOut">
              <a:rPr lang="es-ES" smtClean="0"/>
              <a:t>17/06/2024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DB8BB-36C4-4CF2-B62A-2FD135019A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8523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F6353-3454-4451-A65C-DF2A086C3913}" type="datetimeFigureOut">
              <a:rPr lang="es-ES" smtClean="0"/>
              <a:t>17/06/2024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DB8BB-36C4-4CF2-B62A-2FD135019A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16552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F6353-3454-4451-A65C-DF2A086C3913}" type="datetimeFigureOut">
              <a:rPr lang="es-ES" smtClean="0"/>
              <a:t>17/06/2024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99DB8BB-36C4-4CF2-B62A-2FD135019A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10675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F6353-3454-4451-A65C-DF2A086C3913}" type="datetimeFigureOut">
              <a:rPr lang="es-ES" smtClean="0"/>
              <a:t>17/06/2024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99DB8BB-36C4-4CF2-B62A-2FD135019A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11360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F6353-3454-4451-A65C-DF2A086C3913}" type="datetimeFigureOut">
              <a:rPr lang="es-ES" smtClean="0"/>
              <a:t>17/06/2024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99DB8BB-36C4-4CF2-B62A-2FD135019A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2048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F6353-3454-4451-A65C-DF2A086C3913}" type="datetimeFigureOut">
              <a:rPr lang="es-ES" smtClean="0"/>
              <a:t>17/06/2024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DB8BB-36C4-4CF2-B62A-2FD135019A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80504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F6353-3454-4451-A65C-DF2A086C3913}" type="datetimeFigureOut">
              <a:rPr lang="es-ES" smtClean="0"/>
              <a:t>17/06/2024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DB8BB-36C4-4CF2-B62A-2FD135019A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94865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F6353-3454-4451-A65C-DF2A086C3913}" type="datetimeFigureOut">
              <a:rPr lang="es-ES" smtClean="0"/>
              <a:t>17/06/2024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DB8BB-36C4-4CF2-B62A-2FD135019A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1134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F6353-3454-4451-A65C-DF2A086C3913}" type="datetimeFigureOut">
              <a:rPr lang="es-ES" smtClean="0"/>
              <a:t>17/06/2024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99DB8BB-36C4-4CF2-B62A-2FD135019A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1610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1F6353-3454-4451-A65C-DF2A086C3913}" type="datetimeFigureOut">
              <a:rPr lang="es-ES" smtClean="0"/>
              <a:t>17/06/2024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E99DB8BB-36C4-4CF2-B62A-2FD135019A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67181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D010E966-0C9E-401F-BA19-70EC2815C8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80572" y="3309185"/>
            <a:ext cx="4830855" cy="404817"/>
          </a:xfrm>
        </p:spPr>
        <p:txBody>
          <a:bodyPr>
            <a:normAutofit/>
          </a:bodyPr>
          <a:lstStyle/>
          <a:p>
            <a:r>
              <a:rPr lang="es-ES" sz="1800" dirty="0"/>
              <a:t>Juego de cartas basado en </a:t>
            </a:r>
            <a:r>
              <a:rPr lang="es-ES" sz="1800" dirty="0" err="1"/>
              <a:t>One</a:t>
            </a:r>
            <a:r>
              <a:rPr lang="es-ES" sz="1800" dirty="0"/>
              <a:t> </a:t>
            </a:r>
            <a:r>
              <a:rPr lang="es-ES" sz="1800" dirty="0" err="1"/>
              <a:t>Piece</a:t>
            </a:r>
            <a:endParaRPr lang="es-ES" sz="1800" dirty="0"/>
          </a:p>
          <a:p>
            <a:endParaRPr lang="es-ES" sz="180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50D7EF1-A2A8-4650-89AE-C6A7AFA2508B}"/>
              </a:ext>
            </a:extLst>
          </p:cNvPr>
          <p:cNvSpPr txBox="1"/>
          <p:nvPr/>
        </p:nvSpPr>
        <p:spPr>
          <a:xfrm>
            <a:off x="8169745" y="6144383"/>
            <a:ext cx="40222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800" dirty="0"/>
              <a:t>Autor: Jorge Sánchez González</a:t>
            </a:r>
          </a:p>
          <a:p>
            <a:r>
              <a:rPr lang="es-ES" sz="1800" dirty="0"/>
              <a:t>Curso: 2023 - 2024, IES San Vicente</a:t>
            </a:r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AB288B6-ACC4-46D2-B176-45C3CEA3D0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450" y="1218452"/>
            <a:ext cx="7620000" cy="249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0268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5C14F9-7AD4-4105-A608-1C7A39823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45329" y="285697"/>
            <a:ext cx="8915399" cy="888962"/>
          </a:xfrm>
        </p:spPr>
        <p:txBody>
          <a:bodyPr>
            <a:normAutofit fontScale="90000"/>
          </a:bodyPr>
          <a:lstStyle/>
          <a:p>
            <a:r>
              <a:rPr lang="es-ES" dirty="0"/>
              <a:t>Resultados obtenidos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D1C36B3-2B47-44FF-BA82-CDC56D8387AD}"/>
              </a:ext>
            </a:extLst>
          </p:cNvPr>
          <p:cNvSpPr txBox="1"/>
          <p:nvPr/>
        </p:nvSpPr>
        <p:spPr>
          <a:xfrm>
            <a:off x="634999" y="1794516"/>
            <a:ext cx="10309226" cy="64633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s-ES" dirty="0"/>
              <a:t>Se ha logrado cumplir con todos los objetivos establecidos en la fase de diseño y desarrollar una aplicación totalmente funcional.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B70385C-30C5-4455-9986-8E130CC8A89A}"/>
              </a:ext>
            </a:extLst>
          </p:cNvPr>
          <p:cNvSpPr txBox="1"/>
          <p:nvPr/>
        </p:nvSpPr>
        <p:spPr>
          <a:xfrm>
            <a:off x="634999" y="3216825"/>
            <a:ext cx="7726856" cy="120032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s-ES" dirty="0"/>
              <a:t>Se han detectado oportunidades para futuras mejoras y ampliaciones que podrían potenciar aún más la funcionalidad y el rendimiento de la aplicación.</a:t>
            </a:r>
          </a:p>
          <a:p>
            <a:endParaRPr lang="es-ES" dirty="0"/>
          </a:p>
        </p:txBody>
      </p:sp>
      <p:pic>
        <p:nvPicPr>
          <p:cNvPr id="7174" name="Picture 6" descr="Vector gratuito análisis financiero. personaje de dibujos animados de hombre con lupa analizando diagrama circular con segmentos coloridos. evaluación, auditoría, investigación">
            <a:extLst>
              <a:ext uri="{FF2B5EF4-FFF2-40B4-BE49-F238E27FC236}">
                <a16:creationId xmlns:a16="http://schemas.microsoft.com/office/drawing/2014/main" id="{2B69425E-3173-420F-BD5F-73621B90D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2609" y="2155286"/>
            <a:ext cx="3107832" cy="3107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D6A7C31A-0129-41ED-BCA7-C4AEBE96BECF}"/>
              </a:ext>
            </a:extLst>
          </p:cNvPr>
          <p:cNvSpPr txBox="1"/>
          <p:nvPr/>
        </p:nvSpPr>
        <p:spPr>
          <a:xfrm>
            <a:off x="1895475" y="4263979"/>
            <a:ext cx="874630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s-ES" dirty="0"/>
              <a:t>Interfaz más intuitiva</a:t>
            </a:r>
          </a:p>
          <a:p>
            <a:pPr marL="285750" indent="-285750">
              <a:buFontTx/>
              <a:buChar char="-"/>
            </a:pPr>
            <a:r>
              <a:rPr lang="es-ES" dirty="0"/>
              <a:t>Soporte a </a:t>
            </a:r>
            <a:r>
              <a:rPr lang="es-ES" dirty="0" err="1"/>
              <a:t>multiples</a:t>
            </a:r>
            <a:r>
              <a:rPr lang="es-ES" dirty="0"/>
              <a:t> partidas simultaneas</a:t>
            </a:r>
          </a:p>
          <a:p>
            <a:pPr marL="285750" indent="-285750">
              <a:buFontTx/>
              <a:buChar char="-"/>
            </a:pPr>
            <a:r>
              <a:rPr lang="es-ES" dirty="0"/>
              <a:t>Evolución de los personajes</a:t>
            </a:r>
          </a:p>
          <a:p>
            <a:pPr marL="285750" indent="-285750">
              <a:buFontTx/>
              <a:buChar char="-"/>
            </a:pPr>
            <a:r>
              <a:rPr lang="es-ES" dirty="0"/>
              <a:t>Habilidades únicas de los personajes (además del ataque)</a:t>
            </a:r>
          </a:p>
          <a:p>
            <a:pPr marL="285750" indent="-285750">
              <a:buFontTx/>
              <a:buChar char="-"/>
            </a:pPr>
            <a:r>
              <a:rPr lang="es-ES" dirty="0"/>
              <a:t>Interfaz para administrar las cartas a través de los servicios CRUD creados.</a:t>
            </a:r>
          </a:p>
          <a:p>
            <a:pPr marL="285750" indent="-285750">
              <a:buFontTx/>
              <a:buChar char="-"/>
            </a:pPr>
            <a:r>
              <a:rPr lang="es-ES" dirty="0"/>
              <a:t>Mazos personalizables</a:t>
            </a:r>
          </a:p>
          <a:p>
            <a:pPr marL="285750" indent="-285750">
              <a:buFontTx/>
              <a:buChar char="-"/>
            </a:pPr>
            <a:r>
              <a:rPr lang="es-ES" dirty="0"/>
              <a:t>Varios ataques por turno.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70618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A39D49-5419-440A-99E4-E1B472B8D2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8400" y="310626"/>
            <a:ext cx="4775200" cy="1013249"/>
          </a:xfrm>
        </p:spPr>
        <p:txBody>
          <a:bodyPr>
            <a:normAutofit/>
          </a:bodyPr>
          <a:lstStyle/>
          <a:p>
            <a:r>
              <a:rPr lang="es-ES" dirty="0"/>
              <a:t>Conclusiones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F8694BE-7A58-4EFA-9A71-9B017B7BA1C4}"/>
              </a:ext>
            </a:extLst>
          </p:cNvPr>
          <p:cNvSpPr txBox="1"/>
          <p:nvPr/>
        </p:nvSpPr>
        <p:spPr>
          <a:xfrm>
            <a:off x="1718661" y="1478417"/>
            <a:ext cx="7620000" cy="452431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s-ES" dirty="0"/>
              <a:t>Experiencia enriquecedora y educativa</a:t>
            </a:r>
          </a:p>
          <a:p>
            <a:endParaRPr lang="es-ES" dirty="0"/>
          </a:p>
          <a:p>
            <a:r>
              <a:rPr lang="es-ES" dirty="0"/>
              <a:t>Objetivos cumplidos</a:t>
            </a:r>
          </a:p>
          <a:p>
            <a:r>
              <a:rPr lang="es-ES" dirty="0"/>
              <a:t>	Aplicación funcional que permite una experiencia estratégica</a:t>
            </a:r>
          </a:p>
          <a:p>
            <a:r>
              <a:rPr lang="es-ES" dirty="0"/>
              <a:t>	Base sólida para futuras </a:t>
            </a:r>
            <a:r>
              <a:rPr lang="es-ES" dirty="0" err="1"/>
              <a:t>amplicaciones</a:t>
            </a:r>
            <a:endParaRPr lang="es-ES" dirty="0"/>
          </a:p>
          <a:p>
            <a:endParaRPr lang="es-ES" dirty="0"/>
          </a:p>
          <a:p>
            <a:r>
              <a:rPr lang="es-ES" dirty="0"/>
              <a:t>Mayor resolución de problemas</a:t>
            </a:r>
          </a:p>
          <a:p>
            <a:r>
              <a:rPr lang="es-ES" dirty="0"/>
              <a:t>	Uso de socket.io en lugar de llamadas API</a:t>
            </a:r>
          </a:p>
          <a:p>
            <a:r>
              <a:rPr lang="es-ES" dirty="0"/>
              <a:t>	Carga predefinida en caso de despliegue con Docker.</a:t>
            </a:r>
          </a:p>
          <a:p>
            <a:endParaRPr lang="es-ES" dirty="0"/>
          </a:p>
          <a:p>
            <a:r>
              <a:rPr lang="es-ES" dirty="0"/>
              <a:t>Elección adecuada de tecnologías</a:t>
            </a:r>
          </a:p>
          <a:p>
            <a:r>
              <a:rPr lang="es-ES" dirty="0"/>
              <a:t>	Entorno de desarrollo rápido y eficiente</a:t>
            </a:r>
          </a:p>
          <a:p>
            <a:r>
              <a:rPr lang="es-ES" dirty="0"/>
              <a:t>	Interfaz de usuario dinámica y componetizada</a:t>
            </a:r>
          </a:p>
          <a:p>
            <a:r>
              <a:rPr lang="es-ES" dirty="0"/>
              <a:t>	Comunicación en tiempo real</a:t>
            </a:r>
          </a:p>
          <a:p>
            <a:r>
              <a:rPr lang="es-ES" dirty="0"/>
              <a:t>	Base de datos flexible y sencilla </a:t>
            </a:r>
          </a:p>
          <a:p>
            <a:endParaRPr lang="es-ES" dirty="0"/>
          </a:p>
        </p:txBody>
      </p:sp>
      <p:pic>
        <p:nvPicPr>
          <p:cNvPr id="8196" name="Picture 4" descr="Conclusion - Free files and folders icons">
            <a:extLst>
              <a:ext uri="{FF2B5EF4-FFF2-40B4-BE49-F238E27FC236}">
                <a16:creationId xmlns:a16="http://schemas.microsoft.com/office/drawing/2014/main" id="{0D037C21-2AA4-4536-9DF1-C4C0A8140A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7922" y="3278642"/>
            <a:ext cx="3684233" cy="3684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Node.js - Wikipedia, la enciclopedia libre">
            <a:extLst>
              <a:ext uri="{FF2B5EF4-FFF2-40B4-BE49-F238E27FC236}">
                <a16:creationId xmlns:a16="http://schemas.microsoft.com/office/drawing/2014/main" id="{E43C3B88-D077-4EE3-8C9B-7DADAA2A7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6216" y="4499037"/>
            <a:ext cx="491013" cy="300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React - Wikipedia, la enciclopedia libre">
            <a:extLst>
              <a:ext uri="{FF2B5EF4-FFF2-40B4-BE49-F238E27FC236}">
                <a16:creationId xmlns:a16="http://schemas.microsoft.com/office/drawing/2014/main" id="{C30352C8-9F96-41F9-97EE-598EE4E8D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3502" y="4887198"/>
            <a:ext cx="258051" cy="233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8" descr="Socket.IO - Wikipedia">
            <a:extLst>
              <a:ext uri="{FF2B5EF4-FFF2-40B4-BE49-F238E27FC236}">
                <a16:creationId xmlns:a16="http://schemas.microsoft.com/office/drawing/2014/main" id="{3EBE4EEF-7F58-4066-81FE-82E88E7CF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9190" y="5120758"/>
            <a:ext cx="213619" cy="213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>
            <a:extLst>
              <a:ext uri="{FF2B5EF4-FFF2-40B4-BE49-F238E27FC236}">
                <a16:creationId xmlns:a16="http://schemas.microsoft.com/office/drawing/2014/main" id="{8A5C1C2F-1043-4845-9AAD-55BE18F713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7841" y="5352108"/>
            <a:ext cx="1149388" cy="309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1028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8E0DEA55-9713-4062-AFFE-BC51AC4E93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664494"/>
            <a:ext cx="10659906" cy="3529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924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44BA3C-3E26-4DCE-8ADE-504B7629C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70358" y="189903"/>
            <a:ext cx="4051284" cy="844573"/>
          </a:xfrm>
        </p:spPr>
        <p:txBody>
          <a:bodyPr>
            <a:normAutofit fontScale="90000"/>
          </a:bodyPr>
          <a:lstStyle/>
          <a:p>
            <a:r>
              <a:rPr lang="es-ES" dirty="0"/>
              <a:t>Introducción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154D506-0D4B-4634-BAEF-6849939F2856}"/>
              </a:ext>
            </a:extLst>
          </p:cNvPr>
          <p:cNvSpPr txBox="1"/>
          <p:nvPr/>
        </p:nvSpPr>
        <p:spPr>
          <a:xfrm>
            <a:off x="732655" y="1768761"/>
            <a:ext cx="4700479" cy="369332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s-ES" dirty="0"/>
              <a:t>Ambientado en el mundo de </a:t>
            </a:r>
            <a:r>
              <a:rPr lang="es-ES" dirty="0" err="1"/>
              <a:t>One</a:t>
            </a:r>
            <a:r>
              <a:rPr lang="es-ES" dirty="0"/>
              <a:t> </a:t>
            </a:r>
            <a:r>
              <a:rPr lang="es-ES" dirty="0" err="1"/>
              <a:t>Piece</a:t>
            </a: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031711B-F116-48A1-90A1-F5171404CE3C}"/>
              </a:ext>
            </a:extLst>
          </p:cNvPr>
          <p:cNvSpPr txBox="1"/>
          <p:nvPr/>
        </p:nvSpPr>
        <p:spPr>
          <a:xfrm>
            <a:off x="732655" y="2403761"/>
            <a:ext cx="6154796" cy="64633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s-ES" dirty="0"/>
              <a:t>Inspiración en Magic, </a:t>
            </a:r>
            <a:r>
              <a:rPr lang="es-ES" dirty="0" err="1"/>
              <a:t>Legends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Runeterra</a:t>
            </a:r>
            <a:r>
              <a:rPr lang="es-ES" dirty="0"/>
              <a:t>, </a:t>
            </a:r>
            <a:r>
              <a:rPr lang="es-ES" dirty="0" err="1"/>
              <a:t>Hearthstone</a:t>
            </a:r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BDF103C-FE82-40B4-B2EA-65DCC9703FE7}"/>
              </a:ext>
            </a:extLst>
          </p:cNvPr>
          <p:cNvSpPr txBox="1"/>
          <p:nvPr/>
        </p:nvSpPr>
        <p:spPr>
          <a:xfrm>
            <a:off x="732654" y="3315760"/>
            <a:ext cx="5363345" cy="369332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s-ES" dirty="0"/>
              <a:t>Uso de </a:t>
            </a:r>
            <a:r>
              <a:rPr lang="es-ES" dirty="0" err="1"/>
              <a:t>NodeJS</a:t>
            </a:r>
            <a:r>
              <a:rPr lang="es-ES" dirty="0"/>
              <a:t>, </a:t>
            </a:r>
            <a:r>
              <a:rPr lang="es-ES" dirty="0" err="1"/>
              <a:t>ReactJS</a:t>
            </a:r>
            <a:r>
              <a:rPr lang="es-ES" dirty="0"/>
              <a:t>, Sockets y MongoDB</a:t>
            </a:r>
          </a:p>
        </p:txBody>
      </p:sp>
      <p:pic>
        <p:nvPicPr>
          <p:cNvPr id="1026" name="Picture 2" descr="Node.js - Wikipedia, la enciclopedia libre">
            <a:extLst>
              <a:ext uri="{FF2B5EF4-FFF2-40B4-BE49-F238E27FC236}">
                <a16:creationId xmlns:a16="http://schemas.microsoft.com/office/drawing/2014/main" id="{EE9A325A-6188-4780-BAD3-C4FF6BEFF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904" y="5047091"/>
            <a:ext cx="2024784" cy="1238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8" descr="Socket.IO - Wikipedia">
            <a:extLst>
              <a:ext uri="{FF2B5EF4-FFF2-40B4-BE49-F238E27FC236}">
                <a16:creationId xmlns:a16="http://schemas.microsoft.com/office/drawing/2014/main" id="{EE13D923-154A-4AAB-8B8E-82909E5910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5859" y="4669654"/>
            <a:ext cx="2001915" cy="2001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eact - Wikipedia, la enciclopedia libre">
            <a:extLst>
              <a:ext uri="{FF2B5EF4-FFF2-40B4-BE49-F238E27FC236}">
                <a16:creationId xmlns:a16="http://schemas.microsoft.com/office/drawing/2014/main" id="{0289974C-2075-44E9-9EFD-673A851109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9092" y="4761959"/>
            <a:ext cx="1998359" cy="1808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Raising a New Banner | Magic: The Gathering">
            <a:extLst>
              <a:ext uri="{FF2B5EF4-FFF2-40B4-BE49-F238E27FC236}">
                <a16:creationId xmlns:a16="http://schemas.microsoft.com/office/drawing/2014/main" id="{193FBAFD-7211-440B-8599-38E2F8486C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5165" y="961465"/>
            <a:ext cx="2151263" cy="1446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earthstone">
            <a:extLst>
              <a:ext uri="{FF2B5EF4-FFF2-40B4-BE49-F238E27FC236}">
                <a16:creationId xmlns:a16="http://schemas.microsoft.com/office/drawing/2014/main" id="{112330A3-6B94-40C9-A5DA-1D5B6D33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4521" y="1318865"/>
            <a:ext cx="2933653" cy="1360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Legends of Runeterra">
            <a:extLst>
              <a:ext uri="{FF2B5EF4-FFF2-40B4-BE49-F238E27FC236}">
                <a16:creationId xmlns:a16="http://schemas.microsoft.com/office/drawing/2014/main" id="{56726B67-41ED-4E7C-9AA8-86A5F695F6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9034" y="1953427"/>
            <a:ext cx="3801054" cy="2138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2742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4ADC14-E264-4D9A-B445-1C4F0BFABC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6474" y="360513"/>
            <a:ext cx="4939051" cy="791307"/>
          </a:xfrm>
        </p:spPr>
        <p:txBody>
          <a:bodyPr>
            <a:normAutofit fontScale="90000"/>
          </a:bodyPr>
          <a:lstStyle/>
          <a:p>
            <a:r>
              <a:rPr lang="es-ES" dirty="0"/>
              <a:t>Antecedentes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B97D658-C1A1-429F-9A4B-721E97E1A815}"/>
              </a:ext>
            </a:extLst>
          </p:cNvPr>
          <p:cNvSpPr txBox="1"/>
          <p:nvPr/>
        </p:nvSpPr>
        <p:spPr>
          <a:xfrm>
            <a:off x="865819" y="1608091"/>
            <a:ext cx="7620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s-ES" dirty="0"/>
              <a:t>Inspiraciones :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7A27590-314C-4097-A975-27383F894414}"/>
              </a:ext>
            </a:extLst>
          </p:cNvPr>
          <p:cNvSpPr txBox="1"/>
          <p:nvPr/>
        </p:nvSpPr>
        <p:spPr>
          <a:xfrm>
            <a:off x="1584911" y="2228671"/>
            <a:ext cx="5526103" cy="1754326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s-ES" dirty="0"/>
              <a:t>Magic: Mitología y estrategia</a:t>
            </a:r>
            <a:br>
              <a:rPr lang="es-ES" dirty="0"/>
            </a:b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 err="1"/>
              <a:t>Legends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Runeterra</a:t>
            </a:r>
            <a:r>
              <a:rPr lang="es-ES" dirty="0"/>
              <a:t>: Mecánicas dinámicas</a:t>
            </a:r>
            <a:br>
              <a:rPr lang="es-ES" dirty="0"/>
            </a:b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 err="1"/>
              <a:t>Hearthstone</a:t>
            </a:r>
            <a:r>
              <a:rPr lang="es-ES" dirty="0"/>
              <a:t>: Accesibilidad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  <p:pic>
        <p:nvPicPr>
          <p:cNvPr id="8" name="Picture 18" descr="Hearthstone">
            <a:extLst>
              <a:ext uri="{FF2B5EF4-FFF2-40B4-BE49-F238E27FC236}">
                <a16:creationId xmlns:a16="http://schemas.microsoft.com/office/drawing/2014/main" id="{BC0FFCC8-FED3-470E-82E1-055135A4AB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4960" y="1977423"/>
            <a:ext cx="2933653" cy="1360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4" descr="Raising a New Banner | Magic: The Gathering">
            <a:extLst>
              <a:ext uri="{FF2B5EF4-FFF2-40B4-BE49-F238E27FC236}">
                <a16:creationId xmlns:a16="http://schemas.microsoft.com/office/drawing/2014/main" id="{01D19879-BE0F-438A-A7EB-5CF0178596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5819" y="4601309"/>
            <a:ext cx="2151263" cy="1446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0" descr="Legends of Runeterra">
            <a:extLst>
              <a:ext uri="{FF2B5EF4-FFF2-40B4-BE49-F238E27FC236}">
                <a16:creationId xmlns:a16="http://schemas.microsoft.com/office/drawing/2014/main" id="{150241A2-643F-47F5-BCAA-0A810288F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7435" y="4117133"/>
            <a:ext cx="3801054" cy="2138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3261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D43ABD-33AF-4FE5-A103-6C96DD15A2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3994" y="513595"/>
            <a:ext cx="6554787" cy="897955"/>
          </a:xfrm>
        </p:spPr>
        <p:txBody>
          <a:bodyPr>
            <a:normAutofit fontScale="90000"/>
          </a:bodyPr>
          <a:lstStyle/>
          <a:p>
            <a:r>
              <a:rPr lang="es-ES" dirty="0"/>
              <a:t>Análisis Funcional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B361191-0805-4540-A79B-084FEDBF4D25}"/>
              </a:ext>
            </a:extLst>
          </p:cNvPr>
          <p:cNvSpPr txBox="1"/>
          <p:nvPr/>
        </p:nvSpPr>
        <p:spPr>
          <a:xfrm>
            <a:off x="927963" y="1868049"/>
            <a:ext cx="7620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s-ES" dirty="0"/>
              <a:t>Componentes del Juego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4EC70A9-F470-4814-93C3-14C9888D1DEB}"/>
              </a:ext>
            </a:extLst>
          </p:cNvPr>
          <p:cNvSpPr txBox="1"/>
          <p:nvPr/>
        </p:nvSpPr>
        <p:spPr>
          <a:xfrm>
            <a:off x="1638176" y="2538560"/>
            <a:ext cx="7620000" cy="230832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s-ES" dirty="0"/>
              <a:t>2 jugadores</a:t>
            </a:r>
            <a:br>
              <a:rPr lang="es-ES" dirty="0"/>
            </a:b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 Tripulaciones: Sombrero de Paja, Marina</a:t>
            </a:r>
            <a:br>
              <a:rPr lang="es-ES" dirty="0"/>
            </a:b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 Objetivo: Reducir puntos de vida del oponente</a:t>
            </a:r>
            <a:br>
              <a:rPr lang="es-ES" dirty="0"/>
            </a:b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 Tipos de cartas: Personaje, Campo, Mágicas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  <p:pic>
        <p:nvPicPr>
          <p:cNvPr id="2060" name="Picture 12" descr="Luffy Jolly Roger - Bandera pirata con sombrero de paja, resistencia a los  rayos UV, resistente a">
            <a:extLst>
              <a:ext uri="{FF2B5EF4-FFF2-40B4-BE49-F238E27FC236}">
                <a16:creationId xmlns:a16="http://schemas.microsoft.com/office/drawing/2014/main" id="{C0969D0D-2F6B-4410-831F-831C2E47C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5701" y="898553"/>
            <a:ext cx="3847207" cy="2308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>
            <a:extLst>
              <a:ext uri="{FF2B5EF4-FFF2-40B4-BE49-F238E27FC236}">
                <a16:creationId xmlns:a16="http://schemas.microsoft.com/office/drawing/2014/main" id="{49046684-7C9D-4E21-8E95-0F5800517B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7759" y="3488910"/>
            <a:ext cx="3318306" cy="331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3354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B866B3-8FB5-45E6-9D1B-C6ABB770CD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78495" y="349150"/>
            <a:ext cx="6270702" cy="921552"/>
          </a:xfrm>
        </p:spPr>
        <p:txBody>
          <a:bodyPr/>
          <a:lstStyle/>
          <a:p>
            <a:r>
              <a:rPr lang="es-ES" dirty="0"/>
              <a:t>Diseño del Juego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65740FA-47B2-4C07-ADA4-47EF20C92AAA}"/>
              </a:ext>
            </a:extLst>
          </p:cNvPr>
          <p:cNvSpPr txBox="1"/>
          <p:nvPr/>
        </p:nvSpPr>
        <p:spPr>
          <a:xfrm>
            <a:off x="732655" y="1625886"/>
            <a:ext cx="2152588" cy="369332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s-ES" dirty="0"/>
              <a:t>Fases del Turno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E46C1E5-11E4-47BE-BD57-A0A2D69A101A}"/>
              </a:ext>
            </a:extLst>
          </p:cNvPr>
          <p:cNvSpPr txBox="1"/>
          <p:nvPr/>
        </p:nvSpPr>
        <p:spPr>
          <a:xfrm>
            <a:off x="1489352" y="2092793"/>
            <a:ext cx="2791781" cy="313932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s-ES" dirty="0"/>
              <a:t>Robo</a:t>
            </a:r>
            <a:br>
              <a:rPr lang="es-ES" dirty="0"/>
            </a:b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Bajar Campo</a:t>
            </a:r>
            <a:br>
              <a:rPr lang="es-ES" dirty="0"/>
            </a:b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Bajar no Campo</a:t>
            </a:r>
            <a:br>
              <a:rPr lang="es-ES" dirty="0"/>
            </a:b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Habilidad Mágica</a:t>
            </a:r>
            <a:br>
              <a:rPr lang="es-ES" dirty="0"/>
            </a:b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Ataque</a:t>
            </a:r>
            <a:br>
              <a:rPr lang="es-ES" dirty="0"/>
            </a:b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Defensa</a:t>
            </a:r>
          </a:p>
        </p:txBody>
      </p:sp>
      <p:pic>
        <p:nvPicPr>
          <p:cNvPr id="4098" name="Picture 2" descr="18 cartas UR azules, set entero One Piece | Vinted">
            <a:extLst>
              <a:ext uri="{FF2B5EF4-FFF2-40B4-BE49-F238E27FC236}">
                <a16:creationId xmlns:a16="http://schemas.microsoft.com/office/drawing/2014/main" id="{D6E0DA5A-DB4A-40C8-9E2B-EC436DDDA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5518" y="1515276"/>
            <a:ext cx="7033827" cy="4853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9031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28882-62C9-4C4F-88F4-9339837F7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0122" y="485345"/>
            <a:ext cx="8915399" cy="923330"/>
          </a:xfrm>
        </p:spPr>
        <p:txBody>
          <a:bodyPr/>
          <a:lstStyle/>
          <a:p>
            <a:r>
              <a:rPr lang="es-ES" dirty="0"/>
              <a:t>Diagramas del Proyecto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F15F036-E8FB-4EFD-AE12-7DA412C27B18}"/>
              </a:ext>
            </a:extLst>
          </p:cNvPr>
          <p:cNvSpPr txBox="1"/>
          <p:nvPr/>
        </p:nvSpPr>
        <p:spPr>
          <a:xfrm>
            <a:off x="652755" y="1616969"/>
            <a:ext cx="4141186" cy="369332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s-ES" dirty="0"/>
              <a:t>Representación Visual del Sistema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9BB53D7-9C1E-41E5-9F44-127A91F90CB7}"/>
              </a:ext>
            </a:extLst>
          </p:cNvPr>
          <p:cNvSpPr txBox="1"/>
          <p:nvPr/>
        </p:nvSpPr>
        <p:spPr>
          <a:xfrm>
            <a:off x="963473" y="2194595"/>
            <a:ext cx="3519750" cy="203132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s-ES" dirty="0"/>
              <a:t>Casos de uso</a:t>
            </a:r>
            <a:br>
              <a:rPr lang="es-ES" dirty="0"/>
            </a:b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Flujo general del juego</a:t>
            </a:r>
            <a:br>
              <a:rPr lang="es-ES" dirty="0"/>
            </a:b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Flujo de un turno</a:t>
            </a:r>
          </a:p>
          <a:p>
            <a:pPr marL="285750" indent="-285750">
              <a:buFontTx/>
              <a:buChar char="-"/>
            </a:pP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Arquitectura</a:t>
            </a:r>
          </a:p>
        </p:txBody>
      </p:sp>
      <p:pic>
        <p:nvPicPr>
          <p:cNvPr id="5122" name="Picture 2" descr="Diagrama de flujo de proceso: qué es, cómo se hace y ejemplos">
            <a:extLst>
              <a:ext uri="{FF2B5EF4-FFF2-40B4-BE49-F238E27FC236}">
                <a16:creationId xmlns:a16="http://schemas.microsoft.com/office/drawing/2014/main" id="{30279611-7F24-4121-A55B-0E1AE2461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3223" y="1986301"/>
            <a:ext cx="5956479" cy="3967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1415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2" name="Picture 8" descr="GitHub - Wikipedia, la enciclopedia libre">
            <a:extLst>
              <a:ext uri="{FF2B5EF4-FFF2-40B4-BE49-F238E27FC236}">
                <a16:creationId xmlns:a16="http://schemas.microsoft.com/office/drawing/2014/main" id="{18FAA99A-BD07-4969-B194-3250A11CD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882" y="2718439"/>
            <a:ext cx="1473823" cy="1473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CD6C71F-586E-4A24-AB4C-66CD64E8B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1073" y="210055"/>
            <a:ext cx="9249853" cy="906717"/>
          </a:xfrm>
        </p:spPr>
        <p:txBody>
          <a:bodyPr>
            <a:normAutofit fontScale="90000"/>
          </a:bodyPr>
          <a:lstStyle/>
          <a:p>
            <a:r>
              <a:rPr lang="es-ES" dirty="0"/>
              <a:t>Arquitectura de la aplicación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CDA75A5-7421-4C77-90ED-C65795E42D06}"/>
              </a:ext>
            </a:extLst>
          </p:cNvPr>
          <p:cNvSpPr txBox="1"/>
          <p:nvPr/>
        </p:nvSpPr>
        <p:spPr>
          <a:xfrm>
            <a:off x="595790" y="1289157"/>
            <a:ext cx="3501994" cy="369332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s-ES" dirty="0"/>
              <a:t>Tecnologías utilizadas: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69EC856-BA3E-4ADB-8202-A537DF180EE0}"/>
              </a:ext>
            </a:extLst>
          </p:cNvPr>
          <p:cNvSpPr txBox="1"/>
          <p:nvPr/>
        </p:nvSpPr>
        <p:spPr>
          <a:xfrm>
            <a:off x="1760660" y="1473823"/>
            <a:ext cx="5250895" cy="369331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Control de versiones: GitHub</a:t>
            </a:r>
          </a:p>
          <a:p>
            <a:pPr marL="285750" indent="-285750">
              <a:buFontTx/>
              <a:buChar char="-"/>
            </a:pP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 err="1"/>
              <a:t>Backend</a:t>
            </a:r>
            <a:r>
              <a:rPr lang="es-ES" dirty="0"/>
              <a:t>: </a:t>
            </a:r>
            <a:r>
              <a:rPr lang="es-ES" dirty="0" err="1"/>
              <a:t>NodeJS</a:t>
            </a:r>
            <a:br>
              <a:rPr lang="es-ES" dirty="0"/>
            </a:b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 err="1"/>
              <a:t>Frontend</a:t>
            </a:r>
            <a:r>
              <a:rPr lang="es-ES" dirty="0"/>
              <a:t>: </a:t>
            </a:r>
            <a:r>
              <a:rPr lang="es-ES" dirty="0" err="1"/>
              <a:t>ReactJS</a:t>
            </a:r>
            <a:br>
              <a:rPr lang="es-ES" dirty="0"/>
            </a:b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Base de datos: MongoDB</a:t>
            </a:r>
            <a:br>
              <a:rPr lang="es-ES" dirty="0"/>
            </a:b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Comunicación en tiempo real: Socket.IO</a:t>
            </a:r>
          </a:p>
          <a:p>
            <a:pPr marL="285750" indent="-285750">
              <a:buFontTx/>
              <a:buChar char="-"/>
            </a:pP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Despliegue: Docker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  <p:pic>
        <p:nvPicPr>
          <p:cNvPr id="9" name="Picture 2" descr="Node.js - Wikipedia, la enciclopedia libre">
            <a:extLst>
              <a:ext uri="{FF2B5EF4-FFF2-40B4-BE49-F238E27FC236}">
                <a16:creationId xmlns:a16="http://schemas.microsoft.com/office/drawing/2014/main" id="{F336EF17-B6BA-4992-956D-3D3FC7D8B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904" y="5047091"/>
            <a:ext cx="2024784" cy="1238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React - Wikipedia, la enciclopedia libre">
            <a:extLst>
              <a:ext uri="{FF2B5EF4-FFF2-40B4-BE49-F238E27FC236}">
                <a16:creationId xmlns:a16="http://schemas.microsoft.com/office/drawing/2014/main" id="{563C534E-C6BD-486E-BF2C-D6653C633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9092" y="4761959"/>
            <a:ext cx="1998359" cy="1808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Socket.IO - Wikipedia">
            <a:extLst>
              <a:ext uri="{FF2B5EF4-FFF2-40B4-BE49-F238E27FC236}">
                <a16:creationId xmlns:a16="http://schemas.microsoft.com/office/drawing/2014/main" id="{AD2C20FD-11BB-4C3D-B6C3-CE2C9B4901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8980" y="4026016"/>
            <a:ext cx="1471885" cy="1471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0A4B7221-2B60-4D9D-A965-BA9214DEC0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3377" y="1361954"/>
            <a:ext cx="4479009" cy="1207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Contenedores de Docker | ¿Qué es Docker? | AWS">
            <a:extLst>
              <a:ext uri="{FF2B5EF4-FFF2-40B4-BE49-F238E27FC236}">
                <a16:creationId xmlns:a16="http://schemas.microsoft.com/office/drawing/2014/main" id="{43F31847-8A77-4A46-88F8-C44D07FCE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276" y="4490765"/>
            <a:ext cx="4594299" cy="215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2291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D6C71F-586E-4A24-AB4C-66CD64E8B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604" y="191005"/>
            <a:ext cx="9249853" cy="906717"/>
          </a:xfrm>
        </p:spPr>
        <p:txBody>
          <a:bodyPr>
            <a:normAutofit fontScale="90000"/>
          </a:bodyPr>
          <a:lstStyle/>
          <a:p>
            <a:r>
              <a:rPr lang="es-ES" dirty="0"/>
              <a:t>Arquitectura de la aplicación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7EF06EF-45B9-48FE-B24B-2136ECB789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7604" y="1298507"/>
            <a:ext cx="9322916" cy="52451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52018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81717B-EDCB-452B-8923-A0BB1B44D1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8300" y="280722"/>
            <a:ext cx="8915399" cy="923330"/>
          </a:xfrm>
        </p:spPr>
        <p:txBody>
          <a:bodyPr/>
          <a:lstStyle/>
          <a:p>
            <a:r>
              <a:rPr lang="es-ES" dirty="0"/>
              <a:t>Pantallas de la Aplicación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AD23412-71F3-4EBF-A632-F59767A2689F}"/>
              </a:ext>
            </a:extLst>
          </p:cNvPr>
          <p:cNvSpPr txBox="1"/>
          <p:nvPr/>
        </p:nvSpPr>
        <p:spPr>
          <a:xfrm>
            <a:off x="688266" y="1260255"/>
            <a:ext cx="2507695" cy="369332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s-ES" dirty="0"/>
              <a:t>Interfaz de Usuario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304F3E2-C0CC-4223-AA25-A1525C1CB9C0}"/>
              </a:ext>
            </a:extLst>
          </p:cNvPr>
          <p:cNvSpPr txBox="1"/>
          <p:nvPr/>
        </p:nvSpPr>
        <p:spPr>
          <a:xfrm>
            <a:off x="945719" y="1629587"/>
            <a:ext cx="4869153" cy="2585323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s-ES" dirty="0"/>
              <a:t>Pantalla principal y selección de tripulación</a:t>
            </a:r>
          </a:p>
          <a:p>
            <a:pPr marL="285750" indent="-285750">
              <a:buFontTx/>
              <a:buChar char="-"/>
            </a:pP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Información del juego</a:t>
            </a:r>
            <a:br>
              <a:rPr lang="es-ES" dirty="0"/>
            </a:b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Pantalla de juego</a:t>
            </a:r>
          </a:p>
          <a:p>
            <a:pPr marL="285750" indent="-285750">
              <a:buFontTx/>
              <a:buChar char="-"/>
            </a:pP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Pantalla final (ganador o perdedor)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3C2B9A83-708A-4856-947A-26F109A49A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4351" y="1473821"/>
            <a:ext cx="4556507" cy="2468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96620AB4-4A33-43DB-A369-6F84AF4844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113" y="4040203"/>
            <a:ext cx="9905557" cy="26879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30814885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Espiral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255</TotalTime>
  <Words>377</Words>
  <Application>Microsoft Office PowerPoint</Application>
  <PresentationFormat>Panorámica</PresentationFormat>
  <Paragraphs>79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Espiral</vt:lpstr>
      <vt:lpstr>Presentación de PowerPoint</vt:lpstr>
      <vt:lpstr>Introducción</vt:lpstr>
      <vt:lpstr>Antecedentes</vt:lpstr>
      <vt:lpstr>Análisis Funcional</vt:lpstr>
      <vt:lpstr>Diseño del Juego</vt:lpstr>
      <vt:lpstr>Diagramas del Proyecto</vt:lpstr>
      <vt:lpstr>Arquitectura de la aplicación</vt:lpstr>
      <vt:lpstr>Arquitectura de la aplicación</vt:lpstr>
      <vt:lpstr>Pantallas de la Aplicación</vt:lpstr>
      <vt:lpstr>Resultados obtenidos</vt:lpstr>
      <vt:lpstr>Conclusiones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One Card</dc:title>
  <dc:creator>Raquel</dc:creator>
  <cp:lastModifiedBy>Raquel</cp:lastModifiedBy>
  <cp:revision>14</cp:revision>
  <dcterms:created xsi:type="dcterms:W3CDTF">2024-06-17T16:27:02Z</dcterms:created>
  <dcterms:modified xsi:type="dcterms:W3CDTF">2024-06-17T20:42:46Z</dcterms:modified>
</cp:coreProperties>
</file>

<file path=docProps/thumbnail.jpeg>
</file>